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61" r:id="rId5"/>
    <p:sldId id="262" r:id="rId6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coutarel" initials="i" lastIdx="1" clrIdx="0">
    <p:extLst>
      <p:ext uri="{19B8F6BF-5375-455C-9EA6-DF929625EA0E}">
        <p15:presenceInfo xmlns:p15="http://schemas.microsoft.com/office/powerpoint/2012/main" userId="icoutar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4DDC5-BFAD-4C1E-8E78-02085B849D9D}" type="datetimeFigureOut">
              <a:rPr lang="fr-FR" smtClean="0"/>
              <a:t>12/06/2019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7ABBC-DB92-4C31-AD26-59D8543F57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683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65 postes fléchés allemand, 14 italien, 6 espagnol, 1 portugais, formation des postes fléchés 3 heures sur volontariat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7ABBC-DB92-4C31-AD26-59D8543F57C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115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Assistants: 32 demandes en anglais (pour 11 x 6h), 9 en allemand (pour 3x6h), Conventions</a:t>
            </a:r>
            <a:r>
              <a:rPr lang="fr-FR" baseline="0" dirty="0" smtClean="0"/>
              <a:t> ESPE et USAC signé en 2018</a:t>
            </a: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7ABBC-DB92-4C31-AD26-59D8543F57C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946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Projets reconduits en 2019-2020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7ABBC-DB92-4C31-AD26-59D8543F57C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4943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83DB-3281-40BA-B7B7-246286B6DCBA}" type="datetimeFigureOut">
              <a:rPr lang="fr-FR" smtClean="0"/>
              <a:t>12/06/2019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0C81-7DE4-4AAB-88DD-C599D85D10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109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83DB-3281-40BA-B7B7-246286B6DCBA}" type="datetimeFigureOut">
              <a:rPr lang="fr-FR" smtClean="0"/>
              <a:t>12/06/2019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0C81-7DE4-4AAB-88DD-C599D85D10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14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83DB-3281-40BA-B7B7-246286B6DCBA}" type="datetimeFigureOut">
              <a:rPr lang="fr-FR" smtClean="0"/>
              <a:t>12/06/2019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0C81-7DE4-4AAB-88DD-C599D85D10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694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83DB-3281-40BA-B7B7-246286B6DCBA}" type="datetimeFigureOut">
              <a:rPr lang="fr-FR" smtClean="0"/>
              <a:t>12/06/2019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0C81-7DE4-4AAB-88DD-C599D85D10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846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83DB-3281-40BA-B7B7-246286B6DCBA}" type="datetimeFigureOut">
              <a:rPr lang="fr-FR" smtClean="0"/>
              <a:t>12/06/2019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0C81-7DE4-4AAB-88DD-C599D85D10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6562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83DB-3281-40BA-B7B7-246286B6DCBA}" type="datetimeFigureOut">
              <a:rPr lang="fr-FR" smtClean="0"/>
              <a:t>12/06/2019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0C81-7DE4-4AAB-88DD-C599D85D10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466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83DB-3281-40BA-B7B7-246286B6DCBA}" type="datetimeFigureOut">
              <a:rPr lang="fr-FR" smtClean="0"/>
              <a:t>12/06/2019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0C81-7DE4-4AAB-88DD-C599D85D10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017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83DB-3281-40BA-B7B7-246286B6DCBA}" type="datetimeFigureOut">
              <a:rPr lang="fr-FR" smtClean="0"/>
              <a:t>12/06/2019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0C81-7DE4-4AAB-88DD-C599D85D10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675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83DB-3281-40BA-B7B7-246286B6DCBA}" type="datetimeFigureOut">
              <a:rPr lang="fr-FR" smtClean="0"/>
              <a:t>12/06/2019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0C81-7DE4-4AAB-88DD-C599D85D10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7045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83DB-3281-40BA-B7B7-246286B6DCBA}" type="datetimeFigureOut">
              <a:rPr lang="fr-FR" smtClean="0"/>
              <a:t>12/06/2019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0C81-7DE4-4AAB-88DD-C599D85D10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98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83DB-3281-40BA-B7B7-246286B6DCBA}" type="datetimeFigureOut">
              <a:rPr lang="fr-FR" smtClean="0"/>
              <a:t>12/06/2019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0C81-7DE4-4AAB-88DD-C599D85D10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1017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183DB-3281-40BA-B7B7-246286B6DCBA}" type="datetimeFigureOut">
              <a:rPr lang="fr-FR" smtClean="0"/>
              <a:t>12/06/2019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20C81-7DE4-4AAB-88DD-C599D85D10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30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tube.ac-lyon.fr/videos/watch/3a354342-5ac7-4ad2-bc45-d5fe86f378fe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rdp-lyon.fr/evaluactionA1/" TargetMode="External"/><Relationship Id="rId3" Type="http://schemas.openxmlformats.org/officeDocument/2006/relationships/hyperlink" Target="http://projetslverhone.blog.ac-lyon.fr/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witter.com/lvrhone" TargetMode="External"/><Relationship Id="rId11" Type="http://schemas.openxmlformats.org/officeDocument/2006/relationships/image" Target="../media/image6.png"/><Relationship Id="rId5" Type="http://schemas.openxmlformats.org/officeDocument/2006/relationships/hyperlink" Target="http://deutschlernen.blog.ac-lyon.fr/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://letslearnenglish.blog.ac-lyon.fr/" TargetMode="External"/><Relationship Id="rId9" Type="http://schemas.openxmlformats.org/officeDocument/2006/relationships/hyperlink" Target="http://www2.ac-lyon.fr/ressources/rhone/langues-vivant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6700" b="1" dirty="0" smtClean="0"/>
              <a:t>Les langues dans les écoles du département du Rhône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2646" y="3715544"/>
            <a:ext cx="1771650" cy="1428750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3999" y="3602038"/>
            <a:ext cx="9376611" cy="1727952"/>
          </a:xfrm>
        </p:spPr>
        <p:txBody>
          <a:bodyPr>
            <a:normAutofit/>
          </a:bodyPr>
          <a:lstStyle/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00964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4232031" y="2930769"/>
            <a:ext cx="3212123" cy="173501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Diversité des langues</a:t>
            </a:r>
            <a:endParaRPr lang="fr-FR" sz="4400" dirty="0">
              <a:solidFill>
                <a:schemeClr val="tx1"/>
              </a:solidFill>
            </a:endParaRPr>
          </a:p>
        </p:txBody>
      </p:sp>
      <p:sp>
        <p:nvSpPr>
          <p:cNvPr id="4" name="Flèche gauche 3"/>
          <p:cNvSpPr/>
          <p:nvPr/>
        </p:nvSpPr>
        <p:spPr>
          <a:xfrm rot="1598374">
            <a:off x="2276592" y="2267793"/>
            <a:ext cx="1887415" cy="75027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459667">
            <a:off x="2329932" y="4471861"/>
            <a:ext cx="1792379" cy="120711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305501">
            <a:off x="7518763" y="1992727"/>
            <a:ext cx="1792379" cy="1207113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7746768" y="4401833"/>
            <a:ext cx="1792379" cy="1207113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621323" y="1312985"/>
            <a:ext cx="16412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Allemand</a:t>
            </a:r>
          </a:p>
          <a:p>
            <a:r>
              <a:rPr lang="fr-FR" dirty="0" smtClean="0"/>
              <a:t>44 écoles dont 6 REP, REP+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0023230" y="1422815"/>
            <a:ext cx="16295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Italien</a:t>
            </a:r>
          </a:p>
          <a:p>
            <a:r>
              <a:rPr lang="fr-FR" dirty="0" smtClean="0"/>
              <a:t>10 écoles dont 2 REP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0046677" y="5476473"/>
            <a:ext cx="16060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Espagnol</a:t>
            </a:r>
          </a:p>
          <a:p>
            <a:r>
              <a:rPr lang="fr-FR" dirty="0" smtClean="0"/>
              <a:t>5 écoles dont 4 REP+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621323" y="5608947"/>
            <a:ext cx="164123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Portugais</a:t>
            </a:r>
          </a:p>
          <a:p>
            <a:r>
              <a:rPr lang="fr-FR" dirty="0"/>
              <a:t>3</a:t>
            </a:r>
            <a:r>
              <a:rPr lang="fr-FR" dirty="0" smtClean="0"/>
              <a:t> écoles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9292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4140508" y="862086"/>
            <a:ext cx="3307039" cy="190562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Intervention de locuteurs natifs</a:t>
            </a:r>
            <a:endParaRPr lang="fr-FR" sz="4400" dirty="0">
              <a:solidFill>
                <a:schemeClr val="tx1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794418">
            <a:off x="2179948" y="2794222"/>
            <a:ext cx="1893067" cy="608298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4588701">
            <a:off x="4850380" y="3236338"/>
            <a:ext cx="1792379" cy="120711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2455687">
            <a:off x="7632932" y="2821800"/>
            <a:ext cx="1792379" cy="490817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4220190" y="4912079"/>
            <a:ext cx="372793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Assistants (CIEP), 7 mois, </a:t>
            </a:r>
            <a:r>
              <a:rPr lang="fr-FR" dirty="0" smtClean="0"/>
              <a:t>12h/semaine</a:t>
            </a:r>
          </a:p>
          <a:p>
            <a:r>
              <a:rPr lang="fr-FR" dirty="0" smtClean="0"/>
              <a:t>7 anglophones,2 germanophones</a:t>
            </a:r>
          </a:p>
          <a:p>
            <a:r>
              <a:rPr lang="fr-FR" dirty="0" smtClean="0"/>
              <a:t>84 classes, 2100 élèves</a:t>
            </a:r>
          </a:p>
          <a:p>
            <a:r>
              <a:rPr lang="fr-FR" dirty="0" smtClean="0"/>
              <a:t>+ projet Visio 96 classes, 2400 élèves</a:t>
            </a:r>
          </a:p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44779" y="3559169"/>
            <a:ext cx="24618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7 Etudiants Illinois (ESPE)</a:t>
            </a:r>
          </a:p>
          <a:p>
            <a:r>
              <a:rPr lang="fr-FR" dirty="0" smtClean="0"/>
              <a:t>3 semaines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9162564" y="3743835"/>
            <a:ext cx="2403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10 Etudiants USAC (Université Lyon 2)</a:t>
            </a:r>
          </a:p>
          <a:p>
            <a:r>
              <a:rPr lang="fr-FR" dirty="0" smtClean="0"/>
              <a:t>2 X 5 semaines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4905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4216620" y="2930769"/>
            <a:ext cx="3066033" cy="160998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Projets</a:t>
            </a:r>
            <a:endParaRPr lang="fr-FR" sz="4400" dirty="0">
              <a:solidFill>
                <a:schemeClr val="tx1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453503">
            <a:off x="7472185" y="4370689"/>
            <a:ext cx="1079381" cy="1207113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620020">
            <a:off x="7177949" y="1919736"/>
            <a:ext cx="1792379" cy="120711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376184">
            <a:off x="2971907" y="4298852"/>
            <a:ext cx="1190586" cy="120711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5485" y="1956531"/>
            <a:ext cx="1163430" cy="1207113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399210" y="1322963"/>
            <a:ext cx="25556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Projet départemental « Qui est-ce? »</a:t>
            </a:r>
          </a:p>
          <a:p>
            <a:r>
              <a:rPr lang="fr-FR" dirty="0"/>
              <a:t>a</a:t>
            </a:r>
            <a:r>
              <a:rPr lang="fr-FR" dirty="0" smtClean="0"/>
              <a:t>nglais, allemand</a:t>
            </a:r>
          </a:p>
          <a:p>
            <a:r>
              <a:rPr lang="fr-FR" dirty="0" smtClean="0"/>
              <a:t>200 classes, 5000 élèves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9514032" y="1322962"/>
            <a:ext cx="233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Projet départemental </a:t>
            </a:r>
            <a:r>
              <a:rPr lang="fr-FR" dirty="0" smtClean="0">
                <a:hlinkClick r:id="rId4"/>
              </a:rPr>
              <a:t>en </a:t>
            </a:r>
            <a:r>
              <a:rPr lang="fr-FR" dirty="0" err="1" smtClean="0">
                <a:hlinkClick r:id="rId4"/>
              </a:rPr>
              <a:t>visio</a:t>
            </a:r>
            <a:r>
              <a:rPr lang="fr-FR" dirty="0" smtClean="0">
                <a:hlinkClick r:id="rId4"/>
              </a:rPr>
              <a:t> conférence</a:t>
            </a:r>
            <a:endParaRPr lang="fr-FR" dirty="0" smtClean="0"/>
          </a:p>
          <a:p>
            <a:r>
              <a:rPr lang="fr-FR" dirty="0"/>
              <a:t>a</a:t>
            </a:r>
            <a:r>
              <a:rPr lang="fr-FR" dirty="0" smtClean="0"/>
              <a:t>nglais, allemand</a:t>
            </a:r>
          </a:p>
          <a:p>
            <a:r>
              <a:rPr lang="fr-FR" dirty="0" smtClean="0"/>
              <a:t>96 classes, 2400 élèves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9514032" y="4518592"/>
            <a:ext cx="20163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Échanges internationaux</a:t>
            </a:r>
          </a:p>
          <a:p>
            <a:r>
              <a:rPr lang="fr-FR" dirty="0" smtClean="0"/>
              <a:t>Ecosse 5 écoles, 10 classes, 250 élèves, Canada 2 classes, 50 élèves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99210" y="4814787"/>
            <a:ext cx="22403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Semaine des langues</a:t>
            </a:r>
          </a:p>
          <a:p>
            <a:r>
              <a:rPr lang="fr-FR" dirty="0" smtClean="0"/>
              <a:t>100 classes, 2500 élèves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7004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4236607" y="712113"/>
            <a:ext cx="3212123" cy="173501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TICE</a:t>
            </a:r>
            <a:endParaRPr lang="fr-FR" sz="4400" dirty="0">
              <a:solidFill>
                <a:schemeClr val="tx1"/>
              </a:solidFill>
            </a:endParaRPr>
          </a:p>
        </p:txBody>
      </p:sp>
      <p:sp>
        <p:nvSpPr>
          <p:cNvPr id="8" name="Flèche droite 7"/>
          <p:cNvSpPr/>
          <p:nvPr/>
        </p:nvSpPr>
        <p:spPr>
          <a:xfrm>
            <a:off x="7606262" y="117229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gauche 8"/>
          <p:cNvSpPr/>
          <p:nvPr/>
        </p:nvSpPr>
        <p:spPr>
          <a:xfrm>
            <a:off x="2909428" y="117229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157057">
            <a:off x="3186775" y="2839296"/>
            <a:ext cx="999831" cy="524301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452882" y="2928434"/>
            <a:ext cx="999831" cy="52430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159412">
            <a:off x="7521330" y="2626196"/>
            <a:ext cx="999831" cy="524301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297498" y="979455"/>
            <a:ext cx="23266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Blogs comme support d’apprentissage </a:t>
            </a:r>
          </a:p>
          <a:p>
            <a:r>
              <a:rPr lang="fr-FR" dirty="0" smtClean="0"/>
              <a:t>- </a:t>
            </a:r>
            <a:r>
              <a:rPr lang="fr-FR" dirty="0" smtClean="0">
                <a:hlinkClick r:id="rId3"/>
              </a:rPr>
              <a:t>« Qui est-ce? »</a:t>
            </a:r>
            <a:endParaRPr lang="fr-FR" dirty="0" smtClean="0"/>
          </a:p>
          <a:p>
            <a:r>
              <a:rPr lang="fr-FR" dirty="0" smtClean="0"/>
              <a:t>- </a:t>
            </a:r>
            <a:r>
              <a:rPr lang="fr-FR" dirty="0" smtClean="0">
                <a:hlinkClick r:id="rId4"/>
              </a:rPr>
              <a:t>Visio anglais</a:t>
            </a:r>
            <a:r>
              <a:rPr lang="fr-FR" dirty="0" smtClean="0"/>
              <a:t>, </a:t>
            </a:r>
          </a:p>
          <a:p>
            <a:r>
              <a:rPr lang="fr-FR" dirty="0" smtClean="0"/>
              <a:t>- </a:t>
            </a:r>
            <a:r>
              <a:rPr lang="fr-FR" dirty="0" smtClean="0">
                <a:hlinkClick r:id="rId5"/>
              </a:rPr>
              <a:t>Visio allemand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8682451" y="1256455"/>
            <a:ext cx="1470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hlinkClick r:id="rId6"/>
              </a:rPr>
              <a:t>Twitter et LVE</a:t>
            </a:r>
            <a:endParaRPr lang="fr-FR" dirty="0" smtClean="0"/>
          </a:p>
          <a:p>
            <a:endParaRPr lang="fr-FR" dirty="0"/>
          </a:p>
        </p:txBody>
      </p:sp>
      <p:pic>
        <p:nvPicPr>
          <p:cNvPr id="15" name="Image 14">
            <a:hlinkClick r:id="rId6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26953" y="485910"/>
            <a:ext cx="1404668" cy="1729179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430965" y="3581129"/>
            <a:ext cx="23206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Outil pour l’enseignant</a:t>
            </a:r>
          </a:p>
          <a:p>
            <a:r>
              <a:rPr lang="fr-FR" dirty="0" err="1" smtClean="0">
                <a:hlinkClick r:id="rId8"/>
              </a:rPr>
              <a:t>Evalu@ction</a:t>
            </a:r>
            <a:endParaRPr lang="fr-FR" dirty="0" smtClean="0"/>
          </a:p>
          <a:p>
            <a:r>
              <a:rPr lang="fr-FR" dirty="0"/>
              <a:t>h</a:t>
            </a:r>
            <a:r>
              <a:rPr lang="fr-FR" dirty="0" smtClean="0"/>
              <a:t>ébergé par </a:t>
            </a:r>
            <a:r>
              <a:rPr lang="fr-FR" dirty="0" err="1" smtClean="0"/>
              <a:t>Canopé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4687803" y="3814756"/>
            <a:ext cx="252998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Outils pour l’enseignant</a:t>
            </a:r>
          </a:p>
          <a:p>
            <a:r>
              <a:rPr lang="fr-FR" dirty="0" smtClean="0"/>
              <a:t>E-réseaux sur </a:t>
            </a:r>
            <a:r>
              <a:rPr lang="fr-FR" dirty="0" err="1" smtClean="0"/>
              <a:t>M@gistère</a:t>
            </a:r>
            <a:endParaRPr lang="fr-FR" dirty="0" smtClean="0"/>
          </a:p>
          <a:p>
            <a:pPr marL="285750" indent="-285750">
              <a:buFontTx/>
              <a:buChar char="-"/>
            </a:pPr>
            <a:r>
              <a:rPr lang="fr-FR" dirty="0" smtClean="0"/>
              <a:t>Eveil aux Langues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Allemand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Espagnol/Italien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Projet Visio</a:t>
            </a:r>
            <a:endParaRPr lang="fr-FR" dirty="0"/>
          </a:p>
        </p:txBody>
      </p:sp>
      <p:pic>
        <p:nvPicPr>
          <p:cNvPr id="21" name="Image 20">
            <a:hlinkClick r:id="rId9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117167" y="4558260"/>
            <a:ext cx="3614454" cy="1010822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8574095" y="3581129"/>
            <a:ext cx="2320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Outil pour l’enseignant</a:t>
            </a:r>
          </a:p>
          <a:p>
            <a:r>
              <a:rPr lang="fr-FR" dirty="0" smtClean="0">
                <a:hlinkClick r:id="rId9"/>
              </a:rPr>
              <a:t>Site</a:t>
            </a:r>
            <a:r>
              <a:rPr lang="fr-FR" dirty="0" smtClean="0"/>
              <a:t> et newsletters</a:t>
            </a:r>
            <a:endParaRPr lang="fr-FR" dirty="0"/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30965" y="4585591"/>
            <a:ext cx="3490929" cy="1043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51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219</Words>
  <Application>Microsoft Office PowerPoint</Application>
  <PresentationFormat>Grand écran</PresentationFormat>
  <Paragraphs>53</Paragraphs>
  <Slides>5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Les langues dans les écoles du département du Rhône </vt:lpstr>
      <vt:lpstr>Présentation PowerPoint</vt:lpstr>
      <vt:lpstr>Présentation PowerPoint</vt:lpstr>
      <vt:lpstr>Présentation PowerPoint</vt:lpstr>
      <vt:lpstr>Présentation PowerPoint</vt:lpstr>
    </vt:vector>
  </TitlesOfParts>
  <Company>ACADEMIE DE LYON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icoutarel</dc:creator>
  <cp:lastModifiedBy>icoutarel</cp:lastModifiedBy>
  <cp:revision>28</cp:revision>
  <cp:lastPrinted>2019-06-11T13:03:26Z</cp:lastPrinted>
  <dcterms:created xsi:type="dcterms:W3CDTF">2019-06-07T13:29:05Z</dcterms:created>
  <dcterms:modified xsi:type="dcterms:W3CDTF">2019-06-12T07:48:45Z</dcterms:modified>
</cp:coreProperties>
</file>